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66E"/>
    <a:srgbClr val="7D4E16"/>
    <a:srgbClr val="1A2E48"/>
    <a:srgbClr val="1E3554"/>
    <a:srgbClr val="531C13"/>
    <a:srgbClr val="41160F"/>
    <a:srgbClr val="66231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100" d="100"/>
          <a:sy n="100" d="100"/>
        </p:scale>
        <p:origin x="-90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4114800"/>
            <a:ext cx="7315200" cy="10668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5257800"/>
            <a:ext cx="7315200" cy="609600"/>
          </a:xfrm>
        </p:spPr>
        <p:txBody>
          <a:bodyPr/>
          <a:lstStyle>
            <a:lvl1pPr marL="0" indent="0">
              <a:buFontTx/>
              <a:buNone/>
              <a:defRPr sz="26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fld id="{22424A37-E332-43BA-9F14-F03062AB02B9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6F0A3-DB9D-43D6-8630-7FB475887C3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7280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C6BD3-8472-4E8D-8D61-A4E44852360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2974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3505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86200" y="1295400"/>
            <a:ext cx="3505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BB3C5-E760-4642-B674-EB3087F83BF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17529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0F0407-39C1-4919-87D0-459B9D59B69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5493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CC653-FE08-4E3E-B0F9-91FAF09EF57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58390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1C6DC1-D39B-4570-8EE2-4905149E925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0114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54CAF-D93E-48CC-AC93-E1815666137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7784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61AE6-F1BF-410B-A779-055F841EEA5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8774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E841F-28F9-4B70-823E-A1284A2ACB6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65492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600700" y="33338"/>
            <a:ext cx="1790700" cy="65198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33338"/>
            <a:ext cx="5219700" cy="65198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91BEF-7725-4826-83E2-894FE53AA0D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2797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3338"/>
            <a:ext cx="7162800" cy="118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295400"/>
            <a:ext cx="7162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1A2E48"/>
                </a:solidFill>
              </a:defRPr>
            </a:lvl1pPr>
          </a:lstStyle>
          <a:p>
            <a:endParaRPr lang="en-US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1A2E48"/>
                </a:solidFill>
              </a:defRPr>
            </a:lvl1pPr>
          </a:lstStyle>
          <a:p>
            <a:endParaRPr lang="en-US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553200"/>
            <a:ext cx="182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1A2E48"/>
                </a:solidFill>
              </a:defRPr>
            </a:lvl1pPr>
          </a:lstStyle>
          <a:p>
            <a:fld id="{1C54142F-7555-48AB-BF61-5F68FA8F748D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1A2E4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1A2E48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1A2E48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1A2E48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1A2E48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1A2E48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1A2E48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1A2E48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1A2E48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114800"/>
            <a:ext cx="8439472" cy="1066800"/>
          </a:xfr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Обобщение по теме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«Строение вещества»</a:t>
            </a:r>
            <a:endParaRPr lang="ru-RU" sz="28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5357826"/>
            <a:ext cx="5976950" cy="571504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11 класс. УМК Габриелян О.С. Базовый уровень .</a:t>
            </a:r>
            <a:endParaRPr lang="ru-RU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38103"/>
            <a:ext cx="5214974" cy="347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6362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7901014" cy="1143008"/>
          </a:xfrm>
        </p:spPr>
        <p:txBody>
          <a:bodyPr/>
          <a:lstStyle/>
          <a:p>
            <a:pPr algn="ctr"/>
            <a:r>
              <a:rPr lang="ru-RU" sz="2400" i="1" dirty="0" smtClean="0">
                <a:solidFill>
                  <a:schemeClr val="accent6">
                    <a:lumMod val="75000"/>
                  </a:schemeClr>
                </a:solidFill>
              </a:rPr>
              <a:t>Модели Томсона и Резерфорда</a:t>
            </a:r>
            <a:endParaRPr lang="ru-RU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4714884"/>
            <a:ext cx="404018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357298"/>
            <a:ext cx="192882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3643315"/>
            <a:ext cx="2143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Джозеф </a:t>
            </a:r>
            <a:r>
              <a:rPr lang="ru-RU" sz="1400" b="1" dirty="0" err="1" smtClean="0">
                <a:solidFill>
                  <a:schemeClr val="accent6">
                    <a:lumMod val="75000"/>
                  </a:schemeClr>
                </a:solidFill>
              </a:rPr>
              <a:t>ДжонТомсон</a:t>
            </a: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(1856-1940)</a:t>
            </a: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1670" y="1142985"/>
            <a:ext cx="2428892" cy="307776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Атом  по </a:t>
            </a:r>
            <a:r>
              <a:rPr lang="ru-RU" sz="1600" b="1" dirty="0" smtClean="0">
                <a:solidFill>
                  <a:srgbClr val="C00000"/>
                </a:solidFill>
              </a:rPr>
              <a:t>Томсону </a:t>
            </a:r>
            <a:r>
              <a:rPr lang="ru-RU" sz="1600" b="1" dirty="0" smtClean="0">
                <a:solidFill>
                  <a:srgbClr val="002060"/>
                </a:solidFill>
              </a:rPr>
              <a:t>выступал в виде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 положительно 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заряженной «капли»,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 внутри которой «плавали» маленькие 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отрицательно 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заряженные шарики — электроны. </a:t>
            </a:r>
          </a:p>
          <a:p>
            <a:r>
              <a:rPr lang="ru-RU" sz="1600" i="1" dirty="0" smtClean="0">
                <a:solidFill>
                  <a:schemeClr val="accent6">
                    <a:lumMod val="75000"/>
                  </a:schemeClr>
                </a:solidFill>
              </a:rPr>
              <a:t>«это нечто вроде пудинга с изюмом…»</a:t>
            </a:r>
          </a:p>
          <a:p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562" y="1142984"/>
            <a:ext cx="2428892" cy="307183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1911г. </a:t>
            </a:r>
            <a:r>
              <a:rPr lang="ru-RU" sz="1600" b="1" dirty="0" smtClean="0">
                <a:solidFill>
                  <a:srgbClr val="C00000"/>
                </a:solidFill>
              </a:rPr>
              <a:t>Резерфорд </a:t>
            </a:r>
            <a:r>
              <a:rPr lang="ru-RU" sz="1600" b="1" dirty="0" smtClean="0">
                <a:solidFill>
                  <a:srgbClr val="002060"/>
                </a:solidFill>
              </a:rPr>
              <a:t>предложил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планетарную 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модель строения </a:t>
            </a:r>
            <a:r>
              <a:rPr lang="ru-RU" sz="1600" b="1" dirty="0" smtClean="0">
                <a:solidFill>
                  <a:srgbClr val="002060"/>
                </a:solidFill>
              </a:rPr>
              <a:t>атома похожую на строение солнечной системы. В центре атома находится  маленькое ядро с зарядом </a:t>
            </a:r>
            <a:r>
              <a:rPr lang="ru-RU" sz="1600" b="1" dirty="0" err="1" smtClean="0">
                <a:solidFill>
                  <a:srgbClr val="002060"/>
                </a:solidFill>
              </a:rPr>
              <a:t>Zе</a:t>
            </a:r>
            <a:r>
              <a:rPr lang="ru-RU" sz="1600" b="1" dirty="0" smtClean="0">
                <a:solidFill>
                  <a:srgbClr val="002060"/>
                </a:solidFill>
              </a:rPr>
              <a:t> . Вокруг ядра по орбитам движутся </a:t>
            </a:r>
            <a:r>
              <a:rPr lang="ru-RU" sz="1600" b="1" dirty="0" smtClean="0">
                <a:solidFill>
                  <a:srgbClr val="002060"/>
                </a:solidFill>
              </a:rPr>
              <a:t>электроны.</a:t>
            </a:r>
            <a:endParaRPr lang="ru-RU" sz="1600" b="1" dirty="0" smtClean="0">
              <a:solidFill>
                <a:srgbClr val="00206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1500174"/>
            <a:ext cx="192882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7072331" y="3857628"/>
            <a:ext cx="2071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Эрнест Резерфорд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(1871-1937)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4786322"/>
            <a:ext cx="180110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30" y="4786322"/>
            <a:ext cx="192882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Изотопы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1357298"/>
            <a:ext cx="81439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Ядра атомов с одинаковым числом протонов и 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разным числом нейтронов называются </a:t>
            </a:r>
            <a:r>
              <a:rPr lang="ru-RU" b="1" u="sng" dirty="0" smtClean="0">
                <a:solidFill>
                  <a:srgbClr val="C00000"/>
                </a:solidFill>
              </a:rPr>
              <a:t>изотопами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Многие элементы имеют по одному природному изотопу, например,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Be</a:t>
            </a:r>
            <a:r>
              <a:rPr lang="ru-RU" b="1" dirty="0" smtClean="0">
                <a:solidFill>
                  <a:srgbClr val="C00000"/>
                </a:solidFill>
              </a:rPr>
              <a:t>, F, </a:t>
            </a:r>
            <a:r>
              <a:rPr lang="ru-RU" b="1" dirty="0" err="1" smtClean="0">
                <a:solidFill>
                  <a:srgbClr val="C00000"/>
                </a:solidFill>
              </a:rPr>
              <a:t>Nа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Al</a:t>
            </a:r>
            <a:r>
              <a:rPr lang="ru-RU" b="1" dirty="0" smtClean="0">
                <a:solidFill>
                  <a:srgbClr val="C00000"/>
                </a:solidFill>
              </a:rPr>
              <a:t>, P, </a:t>
            </a:r>
            <a:r>
              <a:rPr lang="ru-RU" b="1" dirty="0" err="1" smtClean="0">
                <a:solidFill>
                  <a:srgbClr val="C00000"/>
                </a:solidFill>
              </a:rPr>
              <a:t>Mn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Co</a:t>
            </a:r>
            <a:r>
              <a:rPr lang="ru-RU" b="1" dirty="0" smtClean="0">
                <a:solidFill>
                  <a:srgbClr val="C00000"/>
                </a:solidFill>
              </a:rPr>
              <a:t>, I, </a:t>
            </a:r>
            <a:r>
              <a:rPr lang="ru-RU" b="1" dirty="0" err="1" smtClean="0">
                <a:solidFill>
                  <a:srgbClr val="C00000"/>
                </a:solidFill>
              </a:rPr>
              <a:t>Au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 некоторые другие. Но большинство элементов имеют по два, по три и более устойчивых изотопа.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Например: 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071942"/>
            <a:ext cx="464347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Строение атома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328614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9525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57620" y="1000108"/>
            <a:ext cx="44291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а) </a:t>
            </a:r>
            <a:r>
              <a:rPr lang="ru-RU" sz="1800" b="1" u="sng" dirty="0" smtClean="0">
                <a:solidFill>
                  <a:schemeClr val="accent2">
                    <a:lumMod val="75000"/>
                  </a:schemeClr>
                </a:solidFill>
              </a:rPr>
              <a:t>Определите нуклид, содержащий 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1) 20 протонов и 22 нейтрона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2) 20 протонов и 20 нейтронов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3) 20 протонов 24 нейтрона:</a:t>
            </a:r>
          </a:p>
          <a:p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          40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Са    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42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Са    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44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Са     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48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Са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б) </a:t>
            </a:r>
            <a:r>
              <a:rPr lang="ru-RU" sz="1800" b="1" u="sng" dirty="0" smtClean="0">
                <a:solidFill>
                  <a:schemeClr val="accent2">
                    <a:lumMod val="75000"/>
                  </a:schemeClr>
                </a:solidFill>
              </a:rPr>
              <a:t>Наиболее распространенный изотоп железа:</a:t>
            </a:r>
          </a:p>
          <a:p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          54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800" b="1" baseline="-25000" dirty="0" smtClean="0">
                <a:solidFill>
                  <a:schemeClr val="accent2">
                    <a:lumMod val="75000"/>
                  </a:schemeClr>
                </a:solidFill>
              </a:rPr>
              <a:t>26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Fe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56</a:t>
            </a:r>
            <a:r>
              <a:rPr lang="ru-RU" sz="1800" b="1" baseline="-25000" dirty="0" smtClean="0">
                <a:solidFill>
                  <a:schemeClr val="accent2">
                    <a:lumMod val="75000"/>
                  </a:schemeClr>
                </a:solidFill>
              </a:rPr>
              <a:t>26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Fe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sz="1800" b="1" baseline="-25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57</a:t>
            </a:r>
            <a:r>
              <a:rPr lang="ru-RU" sz="1800" b="1" baseline="-25000" dirty="0" smtClean="0">
                <a:solidFill>
                  <a:schemeClr val="accent2">
                    <a:lumMod val="75000"/>
                  </a:schemeClr>
                </a:solidFill>
              </a:rPr>
              <a:t>26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Fe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en-US" sz="1800" b="1" baseline="-2500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58</a:t>
            </a:r>
            <a:r>
              <a:rPr lang="ru-RU" sz="1800" b="1" baseline="-25000" dirty="0" smtClean="0">
                <a:solidFill>
                  <a:schemeClr val="accent2">
                    <a:lumMod val="75000"/>
                  </a:schemeClr>
                </a:solidFill>
              </a:rPr>
              <a:t>26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Fe</a:t>
            </a:r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в) Нуклиды, имеющие одинаковые массы: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1)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39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К и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40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Са;      2)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40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К и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40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А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3)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Н и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Не;         4)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12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С и </a:t>
            </a:r>
            <a:r>
              <a:rPr lang="ru-RU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14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С .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  <a:p>
            <a:endParaRPr lang="ru-RU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Химическая связь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71438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930653"/>
            <a:ext cx="3857620" cy="292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Химическая связь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Определите вид химической связи  в соединениях:</a:t>
            </a:r>
          </a:p>
          <a:p>
            <a:pPr>
              <a:buAutoNum type="arabicParenR"/>
            </a:pPr>
            <a:r>
              <a:rPr lang="pt-BR" sz="1800" b="1" dirty="0" smtClean="0">
                <a:solidFill>
                  <a:schemeClr val="accent6">
                    <a:lumMod val="75000"/>
                  </a:schemeClr>
                </a:solidFill>
              </a:rPr>
              <a:t>Li</a:t>
            </a:r>
            <a:r>
              <a:rPr lang="pt-BR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pt-BR" sz="1800" b="1" dirty="0" smtClean="0">
                <a:solidFill>
                  <a:schemeClr val="accent6">
                    <a:lumMod val="75000"/>
                  </a:schemeClr>
                </a:solidFill>
              </a:rPr>
              <a:t>O, KH, Mg</a:t>
            </a:r>
            <a:r>
              <a:rPr lang="pt-BR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pt-BR" sz="1800" b="1" dirty="0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pt-BR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</a:p>
          <a:p>
            <a:pPr>
              <a:buAutoNum type="arabicParenR"/>
            </a:pPr>
            <a:r>
              <a:rPr lang="pt-BR" sz="1800" b="1" dirty="0" smtClean="0">
                <a:solidFill>
                  <a:schemeClr val="accent6">
                    <a:lumMod val="75000"/>
                  </a:schemeClr>
                </a:solidFill>
              </a:rPr>
              <a:t>KBr, NaHS, NH</a:t>
            </a:r>
            <a:r>
              <a:rPr lang="pt-BR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pt-BR" sz="1800" b="1" dirty="0" smtClean="0">
                <a:solidFill>
                  <a:schemeClr val="accent6">
                    <a:lumMod val="75000"/>
                  </a:schemeClr>
                </a:solidFill>
              </a:rPr>
              <a:t>Cl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buAutoNum type="arabicParenR"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6">
                    <a:lumMod val="75000"/>
                  </a:schemeClr>
                </a:solidFill>
              </a:rPr>
              <a:t>AlF</a:t>
            </a:r>
            <a:r>
              <a:rPr lang="ru-RU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NH</a:t>
            </a:r>
            <a:r>
              <a:rPr lang="ru-RU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KHSO</a:t>
            </a:r>
            <a:r>
              <a:rPr lang="ru-RU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  <a:p>
            <a:pPr>
              <a:buAutoNum type="arabicParenR"/>
            </a:pPr>
            <a:r>
              <a:rPr lang="en-US" sz="1800" b="1" dirty="0" err="1" smtClean="0">
                <a:solidFill>
                  <a:schemeClr val="accent6">
                    <a:lumMod val="75000"/>
                  </a:schemeClr>
                </a:solidFill>
              </a:rPr>
              <a:t>CaS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accent6">
                    <a:lumMod val="75000"/>
                  </a:schemeClr>
                </a:solidFill>
              </a:rPr>
              <a:t>AgF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accent6">
                    <a:lumMod val="75000"/>
                  </a:schemeClr>
                </a:solidFill>
              </a:rPr>
              <a:t>NaNO</a:t>
            </a:r>
            <a:r>
              <a:rPr lang="ru-RU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endParaRPr lang="ru-RU" sz="1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 Определите типы  химической связи в веществе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       (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NH</a:t>
            </a:r>
            <a:r>
              <a:rPr lang="ru-RU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ru-RU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SO</a:t>
            </a:r>
            <a:r>
              <a:rPr lang="ru-RU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  <a:p>
            <a:endParaRPr lang="ru-RU" sz="18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2428868"/>
            <a:ext cx="364333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42844" y="1285860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</a:rPr>
              <a:t>Определите виды связи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> на рисунках. Объясните выбор</a:t>
            </a:r>
            <a:endParaRPr lang="ru-RU" sz="1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Химическая связь и типы кристаллических решеток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85860"/>
            <a:ext cx="450059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42845" y="4357694"/>
            <a:ext cx="4643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 smtClean="0"/>
          </a:p>
          <a:p>
            <a:r>
              <a:rPr lang="ru-RU" sz="1600" b="1" dirty="0" smtClean="0">
                <a:solidFill>
                  <a:srgbClr val="C00000"/>
                </a:solidFill>
              </a:rPr>
              <a:t>Свойства кристаллов определяются </a:t>
            </a:r>
            <a:r>
              <a:rPr lang="ru-RU" sz="1600" b="1" u="sng" dirty="0" smtClean="0">
                <a:solidFill>
                  <a:srgbClr val="C00000"/>
                </a:solidFill>
              </a:rPr>
              <a:t>свойствами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u="sng" dirty="0" smtClean="0">
                <a:solidFill>
                  <a:srgbClr val="C00000"/>
                </a:solidFill>
              </a:rPr>
              <a:t>атомов и молекул</a:t>
            </a:r>
            <a:r>
              <a:rPr lang="ru-RU" sz="1600" b="1" dirty="0" smtClean="0">
                <a:solidFill>
                  <a:srgbClr val="C00000"/>
                </a:solidFill>
              </a:rPr>
              <a:t>, </a:t>
            </a:r>
            <a:r>
              <a:rPr lang="ru-RU" sz="1600" b="1" u="sng" dirty="0" smtClean="0">
                <a:solidFill>
                  <a:srgbClr val="C00000"/>
                </a:solidFill>
              </a:rPr>
              <a:t>силами связей </a:t>
            </a:r>
            <a:r>
              <a:rPr lang="ru-RU" sz="1600" b="1" dirty="0" smtClean="0">
                <a:solidFill>
                  <a:srgbClr val="C00000"/>
                </a:solidFill>
              </a:rPr>
              <a:t>и взаимным расположением  в пространстве  - </a:t>
            </a:r>
            <a:r>
              <a:rPr lang="ru-RU" sz="1600" b="1" u="sng" dirty="0" smtClean="0">
                <a:solidFill>
                  <a:srgbClr val="C00000"/>
                </a:solidFill>
              </a:rPr>
              <a:t>структурой </a:t>
            </a:r>
            <a:r>
              <a:rPr lang="ru-RU" sz="1600" b="1" u="sng" dirty="0" smtClean="0">
                <a:solidFill>
                  <a:srgbClr val="C00000"/>
                </a:solidFill>
              </a:rPr>
              <a:t>кристаллов.</a:t>
            </a:r>
            <a:endParaRPr lang="ru-RU" sz="1600" b="1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3504" y="1428736"/>
            <a:ext cx="26432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  Какая кристаллическая решетка в следующих веществах: </a:t>
            </a:r>
          </a:p>
          <a:p>
            <a:pPr marL="342900" indent="-342900">
              <a:buAutoNum type="arabicParenR"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аммиаке;</a:t>
            </a:r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кислороде;</a:t>
            </a:r>
          </a:p>
          <a:p>
            <a:pPr marL="342900" indent="-342900">
              <a:buAutoNum type="arabicParenR" startAt="3"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медном купоросе;</a:t>
            </a:r>
          </a:p>
          <a:p>
            <a:pPr marL="342900" indent="-342900">
              <a:buAutoNum type="arabicParenR" startAt="4"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метане;</a:t>
            </a:r>
          </a:p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5)  уксусной                                                      кислоте?           </a:t>
            </a:r>
            <a:endParaRPr lang="ru-RU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643446"/>
            <a:ext cx="435771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Массовая доля элемента в сложном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веществе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7686" y="1142984"/>
            <a:ext cx="2857520" cy="2143140"/>
          </a:xfrm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r>
              <a:rPr lang="ru-RU" sz="1800" b="1" dirty="0" smtClean="0">
                <a:solidFill>
                  <a:srgbClr val="7030A0"/>
                </a:solidFill>
              </a:rPr>
              <a:t>Рассчитайте массовую долю  каждого из элементов в сульфате аммония (</a:t>
            </a:r>
            <a:r>
              <a:rPr lang="en-US" sz="1800" b="1" dirty="0" smtClean="0">
                <a:solidFill>
                  <a:srgbClr val="7030A0"/>
                </a:solidFill>
              </a:rPr>
              <a:t>NH</a:t>
            </a:r>
            <a:r>
              <a:rPr lang="ru-RU" sz="1800" b="1" baseline="-25000" dirty="0" smtClean="0">
                <a:solidFill>
                  <a:srgbClr val="7030A0"/>
                </a:solidFill>
              </a:rPr>
              <a:t>4</a:t>
            </a:r>
            <a:r>
              <a:rPr lang="ru-RU" sz="1800" b="1" dirty="0" smtClean="0">
                <a:solidFill>
                  <a:srgbClr val="7030A0"/>
                </a:solidFill>
              </a:rPr>
              <a:t>)</a:t>
            </a:r>
            <a:r>
              <a:rPr lang="ru-RU" sz="1800" b="1" baseline="-25000" dirty="0" smtClean="0">
                <a:solidFill>
                  <a:srgbClr val="7030A0"/>
                </a:solidFill>
              </a:rPr>
              <a:t>2</a:t>
            </a:r>
            <a:r>
              <a:rPr lang="en-US" sz="1800" b="1" dirty="0" smtClean="0">
                <a:solidFill>
                  <a:srgbClr val="7030A0"/>
                </a:solidFill>
              </a:rPr>
              <a:t>SO</a:t>
            </a:r>
            <a:r>
              <a:rPr lang="ru-RU" sz="1800" b="1" baseline="-25000" dirty="0" smtClean="0">
                <a:solidFill>
                  <a:srgbClr val="7030A0"/>
                </a:solidFill>
              </a:rPr>
              <a:t>4.</a:t>
            </a:r>
            <a:endParaRPr lang="ru-RU" sz="18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1800" b="1" baseline="-25000" dirty="0" smtClean="0">
                <a:solidFill>
                  <a:srgbClr val="7030A0"/>
                </a:solidFill>
              </a:rPr>
              <a:t> </a:t>
            </a:r>
            <a:endParaRPr lang="ru-RU" sz="1800" b="1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350520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786446" y="3323844"/>
          <a:ext cx="500066" cy="210312"/>
        </p:xfrm>
        <a:graphic>
          <a:graphicData uri="http://schemas.openxmlformats.org/drawingml/2006/table">
            <a:tbl>
              <a:tblPr/>
              <a:tblGrid>
                <a:gridCol w="500066"/>
              </a:tblGrid>
              <a:tr h="176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785786" y="4210441"/>
            <a:ext cx="7429552" cy="461665"/>
          </a:xfrm>
          <a:prstGeom prst="rect">
            <a:avLst/>
          </a:prstGeom>
          <a:noFill/>
          <a:ln w="19050">
            <a:solidFill>
              <a:srgbClr val="002060"/>
            </a:solidFill>
            <a:prstDash val="dashDot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Задача 7.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Из 280 г 15%-го раствора нитрата калия выпарили 120 мл воды. Вычислите             массовую долю соли в полученном растворе. </a:t>
            </a:r>
            <a:endParaRPr kumimoji="0" lang="ru-RU" sz="7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 rot="10800000" flipV="1">
            <a:off x="1142976" y="5035789"/>
            <a:ext cx="6429420" cy="1492716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Дано:                                        Решение: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р-ра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)=280г                    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(Н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О)=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ρ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120 мл*1г/мл = 120 г                          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ω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р-ра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)=15% (0,15)                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ω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р-ра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)=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в-ва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р-ра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→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в-ва=280*0,15=42г          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(воды)=120 мл                     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ω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(соли)= 42/280-120= 0,2625(26,25%)                             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Найти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ω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(соли) - ?                                Ответ: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ω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(соли)=26,25%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1964513" y="5750735"/>
            <a:ext cx="1500198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142976" y="6072206"/>
            <a:ext cx="1571636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2055" grpId="0" build="p" animBg="1"/>
      <p:bldP spid="2056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6215106" cy="785818"/>
          </a:xfrm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Массовая  (объемная) доля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14422"/>
            <a:ext cx="3505200" cy="142876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000372"/>
            <a:ext cx="6500826" cy="354806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1285860"/>
            <a:ext cx="3929058" cy="1285884"/>
          </a:xfrm>
          <a:prstGeom prst="rect">
            <a:avLst/>
          </a:prstGeom>
          <a:noFill/>
          <a:ln w="76200">
            <a:solidFill>
              <a:srgbClr val="00B0F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Проверочная работа  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836712"/>
            <a:ext cx="3505200" cy="5716488"/>
          </a:xfrm>
          <a:ln w="127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ru-RU" sz="1200" b="1" dirty="0" smtClean="0"/>
              <a:t>Вариант </a:t>
            </a:r>
            <a:r>
              <a:rPr lang="ru-RU" sz="1200" b="1" dirty="0" smtClean="0"/>
              <a:t>1</a:t>
            </a:r>
            <a:endParaRPr lang="ru-RU" sz="1200" dirty="0" smtClean="0"/>
          </a:p>
          <a:p>
            <a:pPr lvl="0">
              <a:buNone/>
            </a:pPr>
            <a:r>
              <a:rPr lang="ru-RU" sz="1200" b="1" dirty="0" smtClean="0"/>
              <a:t>1</a:t>
            </a:r>
            <a:r>
              <a:rPr lang="ru-RU" sz="1200" b="1" dirty="0" smtClean="0"/>
              <a:t>. Кристаллическая </a:t>
            </a:r>
            <a:r>
              <a:rPr lang="ru-RU" sz="1200" b="1" dirty="0" smtClean="0"/>
              <a:t>решетка железа </a:t>
            </a:r>
            <a:r>
              <a:rPr lang="en-US" sz="1200" b="1" dirty="0" smtClean="0"/>
              <a:t>Fe</a:t>
            </a: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   1) металлическая    2) молекулярная  </a:t>
            </a:r>
          </a:p>
          <a:p>
            <a:pPr>
              <a:buNone/>
            </a:pPr>
            <a:r>
              <a:rPr lang="ru-RU" sz="1200" dirty="0" smtClean="0"/>
              <a:t>   3) атомная	            4) </a:t>
            </a:r>
            <a:r>
              <a:rPr lang="ru-RU" sz="1200" dirty="0" smtClean="0"/>
              <a:t>ионная</a:t>
            </a:r>
          </a:p>
          <a:p>
            <a:pPr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b="1" dirty="0" smtClean="0"/>
              <a:t>2. Медный купорос  имеет </a:t>
            </a:r>
            <a:r>
              <a:rPr lang="ru-RU" sz="1200" b="1" dirty="0" smtClean="0"/>
              <a:t>низкую температуру </a:t>
            </a:r>
            <a:r>
              <a:rPr lang="ru-RU" sz="1200" b="1" dirty="0" smtClean="0"/>
              <a:t>плавления, так как его кристаллическая решетка</a:t>
            </a:r>
            <a:endParaRPr lang="ru-RU" sz="1200" dirty="0" smtClean="0"/>
          </a:p>
          <a:p>
            <a:pPr>
              <a:buNone/>
            </a:pPr>
            <a:r>
              <a:rPr lang="ru-RU" sz="1600" dirty="0" smtClean="0"/>
              <a:t>1</a:t>
            </a:r>
            <a:r>
              <a:rPr lang="ru-RU" sz="1200" dirty="0" smtClean="0"/>
              <a:t>) атомная	            2) ионная</a:t>
            </a:r>
          </a:p>
          <a:p>
            <a:pPr>
              <a:buNone/>
            </a:pPr>
            <a:r>
              <a:rPr lang="ru-RU" sz="1200" dirty="0" smtClean="0"/>
              <a:t>3) молекулярная    4) </a:t>
            </a:r>
            <a:r>
              <a:rPr lang="ru-RU" sz="1200" dirty="0" smtClean="0"/>
              <a:t>металлическая</a:t>
            </a:r>
          </a:p>
          <a:p>
            <a:pPr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b="1" dirty="0" smtClean="0"/>
              <a:t>3. Выпишите формулы веществ с ковалентным неполярным типом связи, не меняя последовательность букв</a:t>
            </a: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А</a:t>
            </a:r>
            <a:r>
              <a:rPr lang="pt-BR" sz="1200" dirty="0" smtClean="0"/>
              <a:t>) N</a:t>
            </a:r>
            <a:r>
              <a:rPr lang="ru-RU" sz="1200" baseline="-25000" dirty="0" smtClean="0"/>
              <a:t>2 </a:t>
            </a:r>
            <a:r>
              <a:rPr lang="ru-RU" sz="1200" dirty="0" smtClean="0"/>
              <a:t>Б</a:t>
            </a:r>
            <a:r>
              <a:rPr lang="pt-BR" sz="1200" dirty="0" smtClean="0"/>
              <a:t>) </a:t>
            </a:r>
            <a:r>
              <a:rPr lang="ru-RU" sz="1200" dirty="0" smtClean="0"/>
              <a:t>СН</a:t>
            </a:r>
            <a:r>
              <a:rPr lang="ru-RU" sz="1200" baseline="-25000" dirty="0" smtClean="0"/>
              <a:t>4 </a:t>
            </a:r>
            <a:r>
              <a:rPr lang="pt-BR" sz="1200" baseline="-25000" dirty="0" smtClean="0"/>
              <a:t>  </a:t>
            </a:r>
            <a:r>
              <a:rPr lang="ru-RU" sz="1200" dirty="0" smtClean="0"/>
              <a:t>В</a:t>
            </a:r>
            <a:r>
              <a:rPr lang="pt-BR" sz="1200" dirty="0" smtClean="0"/>
              <a:t>) NH</a:t>
            </a:r>
            <a:r>
              <a:rPr lang="pt-BR" sz="1200" baseline="-25000" dirty="0" smtClean="0"/>
              <a:t>3</a:t>
            </a:r>
            <a:r>
              <a:rPr lang="pt-BR" sz="1200" dirty="0" smtClean="0"/>
              <a:t>  </a:t>
            </a:r>
            <a:r>
              <a:rPr lang="ru-RU" sz="1200" dirty="0" smtClean="0"/>
              <a:t>Г</a:t>
            </a:r>
            <a:r>
              <a:rPr lang="pt-BR" sz="1200" dirty="0" smtClean="0"/>
              <a:t>) S</a:t>
            </a:r>
            <a:r>
              <a:rPr lang="ru-RU" sz="1200" baseline="-25000" dirty="0" smtClean="0"/>
              <a:t>8</a:t>
            </a:r>
            <a:r>
              <a:rPr lang="pt-BR" sz="1200" baseline="-25000" dirty="0" smtClean="0"/>
              <a:t>  </a:t>
            </a:r>
            <a:r>
              <a:rPr lang="ru-RU" sz="1200" dirty="0" smtClean="0"/>
              <a:t>Д</a:t>
            </a:r>
            <a:r>
              <a:rPr lang="pt-BR" sz="1200" dirty="0" smtClean="0"/>
              <a:t>) H</a:t>
            </a:r>
            <a:r>
              <a:rPr lang="pt-BR" sz="1200" baseline="-25000" dirty="0" smtClean="0"/>
              <a:t>2</a:t>
            </a:r>
            <a:r>
              <a:rPr lang="pt-BR" sz="1200" dirty="0" smtClean="0"/>
              <a:t>S  </a:t>
            </a:r>
            <a:r>
              <a:rPr lang="ru-RU" sz="1200" dirty="0" smtClean="0"/>
              <a:t>Е</a:t>
            </a:r>
            <a:r>
              <a:rPr lang="pt-BR" sz="1200" dirty="0" smtClean="0"/>
              <a:t>) </a:t>
            </a:r>
            <a:r>
              <a:rPr lang="pt-BR" sz="1200" dirty="0" smtClean="0"/>
              <a:t>P</a:t>
            </a:r>
            <a:r>
              <a:rPr lang="pt-BR" sz="1200" baseline="-25000" dirty="0" smtClean="0"/>
              <a:t>4</a:t>
            </a:r>
            <a:endParaRPr lang="ru-RU" sz="1200" baseline="-25000" dirty="0" smtClean="0"/>
          </a:p>
          <a:p>
            <a:pPr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b="1" dirty="0" smtClean="0"/>
              <a:t>4. Электронная формула атома элемента   1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2</a:t>
            </a:r>
            <a:r>
              <a:rPr lang="ru-RU" sz="1200" b="1" dirty="0" smtClean="0"/>
              <a:t>2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2</a:t>
            </a:r>
            <a:r>
              <a:rPr lang="ru-RU" sz="1200" b="1" dirty="0" smtClean="0"/>
              <a:t>2</a:t>
            </a:r>
            <a:r>
              <a:rPr lang="en-US" sz="1200" b="1" dirty="0" smtClean="0"/>
              <a:t>p</a:t>
            </a:r>
            <a:r>
              <a:rPr lang="ru-RU" sz="1200" b="1" baseline="30000" dirty="0" smtClean="0"/>
              <a:t>6</a:t>
            </a:r>
            <a:r>
              <a:rPr lang="ru-RU" sz="1200" b="1" dirty="0" smtClean="0"/>
              <a:t>3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2</a:t>
            </a:r>
            <a:r>
              <a:rPr lang="ru-RU" sz="1200" b="1" dirty="0" smtClean="0"/>
              <a:t>3</a:t>
            </a:r>
            <a:r>
              <a:rPr lang="en-US" sz="1200" b="1" dirty="0" smtClean="0"/>
              <a:t>p</a:t>
            </a:r>
            <a:r>
              <a:rPr lang="ru-RU" sz="1200" b="1" baseline="30000" dirty="0" smtClean="0"/>
              <a:t>6</a:t>
            </a:r>
            <a:r>
              <a:rPr lang="ru-RU" sz="1200" b="1" dirty="0" smtClean="0"/>
              <a:t>3</a:t>
            </a:r>
            <a:r>
              <a:rPr lang="en-US" sz="1200" b="1" dirty="0" smtClean="0"/>
              <a:t>d</a:t>
            </a:r>
            <a:r>
              <a:rPr lang="ru-RU" sz="1200" b="1" baseline="30000" dirty="0" smtClean="0"/>
              <a:t>10</a:t>
            </a:r>
            <a:r>
              <a:rPr lang="ru-RU" sz="1200" b="1" dirty="0" smtClean="0"/>
              <a:t>4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1</a:t>
            </a:r>
            <a:r>
              <a:rPr lang="ru-RU" sz="1200" b="1" dirty="0" smtClean="0"/>
              <a:t>. Назовите этот элемент. Напишите электронную формулу его иона, формулы высшего оксида и гидроксида, укажите их характер</a:t>
            </a:r>
            <a:r>
              <a:rPr lang="ru-RU" sz="1200" b="1" dirty="0" smtClean="0"/>
              <a:t>.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b="1" dirty="0" smtClean="0"/>
              <a:t>5. Рассчитайте массу осадка, образующегося при взаимодействии раствора хлорида алюминия с  140 г  10 %-го раствора гидроксида натрия. </a:t>
            </a:r>
            <a:endParaRPr lang="ru-RU" sz="1200" dirty="0" smtClean="0"/>
          </a:p>
          <a:p>
            <a:pPr marL="0" indent="0"/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86200" y="836712"/>
            <a:ext cx="3638128" cy="5716488"/>
          </a:xfrm>
          <a:ln w="95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ru-RU" sz="1200" b="1" dirty="0" smtClean="0"/>
              <a:t>Вариант 2 </a:t>
            </a:r>
            <a:endParaRPr lang="ru-RU" sz="1200" dirty="0" smtClean="0"/>
          </a:p>
          <a:p>
            <a:pPr>
              <a:buNone/>
            </a:pPr>
            <a:r>
              <a:rPr lang="ru-RU" sz="1200" b="1" dirty="0" smtClean="0"/>
              <a:t>1. Кристаллическая решетка воды  </a:t>
            </a:r>
            <a:r>
              <a:rPr lang="en-US" sz="1200" b="1" dirty="0" smtClean="0"/>
              <a:t>H</a:t>
            </a:r>
            <a:r>
              <a:rPr lang="ru-RU" sz="1200" b="1" baseline="-25000" dirty="0" smtClean="0"/>
              <a:t>2</a:t>
            </a:r>
            <a:r>
              <a:rPr lang="ru-RU" sz="1200" b="1" dirty="0" smtClean="0"/>
              <a:t>О</a:t>
            </a: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   1) металлическая    2) молекулярная  </a:t>
            </a:r>
          </a:p>
          <a:p>
            <a:pPr>
              <a:buNone/>
            </a:pPr>
            <a:r>
              <a:rPr lang="ru-RU" sz="1200" dirty="0" smtClean="0"/>
              <a:t>   3) атомная	               4) </a:t>
            </a:r>
            <a:r>
              <a:rPr lang="ru-RU" sz="1200" dirty="0" smtClean="0"/>
              <a:t>ионная</a:t>
            </a:r>
          </a:p>
          <a:p>
            <a:pPr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b="1" dirty="0" smtClean="0"/>
              <a:t>2. Поваренная соль  имеет низкую температуру плавления, так как его кристаллическая решетка</a:t>
            </a: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1) атомная		  2) ионная</a:t>
            </a:r>
          </a:p>
          <a:p>
            <a:pPr>
              <a:buNone/>
            </a:pPr>
            <a:r>
              <a:rPr lang="ru-RU" sz="1200" dirty="0" smtClean="0"/>
              <a:t>3) молекулярная            4) металлическая</a:t>
            </a:r>
          </a:p>
          <a:p>
            <a:pPr>
              <a:buNone/>
            </a:pPr>
            <a:endParaRPr lang="ru-RU" sz="1200" b="1" dirty="0" smtClean="0"/>
          </a:p>
          <a:p>
            <a:pPr marL="0" indent="0">
              <a:buNone/>
            </a:pPr>
            <a:r>
              <a:rPr lang="ru-RU" sz="1200" b="1" dirty="0" smtClean="0"/>
              <a:t>3. Выпишите формулы веществ с ковалентным полярным типом связи, не меняя последовательность букв</a:t>
            </a:r>
            <a:r>
              <a:rPr lang="ru-RU" sz="1200" dirty="0" smtClean="0"/>
              <a:t> </a:t>
            </a:r>
          </a:p>
          <a:p>
            <a:pPr>
              <a:buNone/>
            </a:pPr>
            <a:r>
              <a:rPr lang="ru-RU" sz="1200" dirty="0" smtClean="0"/>
              <a:t>А</a:t>
            </a:r>
            <a:r>
              <a:rPr lang="pt-BR" sz="1200" dirty="0" smtClean="0"/>
              <a:t>) N</a:t>
            </a:r>
            <a:r>
              <a:rPr lang="ru-RU" sz="1200" baseline="-25000" dirty="0" smtClean="0"/>
              <a:t>2 </a:t>
            </a:r>
            <a:r>
              <a:rPr lang="ru-RU" sz="1200" dirty="0" smtClean="0"/>
              <a:t>Б</a:t>
            </a:r>
            <a:r>
              <a:rPr lang="pt-BR" sz="1200" dirty="0" smtClean="0"/>
              <a:t>) </a:t>
            </a:r>
            <a:r>
              <a:rPr lang="ru-RU" sz="1200" dirty="0" smtClean="0"/>
              <a:t>СН</a:t>
            </a:r>
            <a:r>
              <a:rPr lang="ru-RU" sz="1200" baseline="-25000" dirty="0" smtClean="0"/>
              <a:t>4 </a:t>
            </a:r>
            <a:r>
              <a:rPr lang="pt-BR" sz="1200" baseline="-25000" dirty="0" smtClean="0"/>
              <a:t>  </a:t>
            </a:r>
            <a:r>
              <a:rPr lang="ru-RU" sz="1200" dirty="0" smtClean="0"/>
              <a:t>В</a:t>
            </a:r>
            <a:r>
              <a:rPr lang="pt-BR" sz="1200" dirty="0" smtClean="0"/>
              <a:t>) NH</a:t>
            </a:r>
            <a:r>
              <a:rPr lang="pt-BR" sz="1200" baseline="-25000" dirty="0" smtClean="0"/>
              <a:t>3</a:t>
            </a:r>
            <a:r>
              <a:rPr lang="pt-BR" sz="1200" dirty="0" smtClean="0"/>
              <a:t>  </a:t>
            </a:r>
            <a:r>
              <a:rPr lang="ru-RU" sz="1200" dirty="0" smtClean="0"/>
              <a:t>Г</a:t>
            </a:r>
            <a:r>
              <a:rPr lang="pt-BR" sz="1200" dirty="0" smtClean="0"/>
              <a:t>) S</a:t>
            </a:r>
            <a:r>
              <a:rPr lang="ru-RU" sz="1200" baseline="-25000" dirty="0" smtClean="0"/>
              <a:t>8</a:t>
            </a:r>
            <a:r>
              <a:rPr lang="pt-BR" sz="1200" baseline="-25000" dirty="0" smtClean="0"/>
              <a:t>  </a:t>
            </a:r>
            <a:r>
              <a:rPr lang="ru-RU" sz="1200" dirty="0" smtClean="0"/>
              <a:t>Д</a:t>
            </a:r>
            <a:r>
              <a:rPr lang="pt-BR" sz="1200" dirty="0" smtClean="0"/>
              <a:t>) H</a:t>
            </a:r>
            <a:r>
              <a:rPr lang="pt-BR" sz="1200" baseline="-25000" dirty="0" smtClean="0"/>
              <a:t>2</a:t>
            </a:r>
            <a:r>
              <a:rPr lang="pt-BR" sz="1200" dirty="0" smtClean="0"/>
              <a:t>S  </a:t>
            </a:r>
            <a:r>
              <a:rPr lang="ru-RU" sz="1200" dirty="0" smtClean="0"/>
              <a:t>Е</a:t>
            </a:r>
            <a:r>
              <a:rPr lang="pt-BR" sz="1200" dirty="0" smtClean="0"/>
              <a:t>) P</a:t>
            </a:r>
            <a:r>
              <a:rPr lang="pt-BR" sz="1200" baseline="-25000" dirty="0" smtClean="0"/>
              <a:t>4</a:t>
            </a:r>
            <a:endParaRPr lang="ru-RU" sz="1200" baseline="-25000" dirty="0" smtClean="0"/>
          </a:p>
          <a:p>
            <a:pPr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b="1" dirty="0" smtClean="0"/>
              <a:t>4. Электронная формула атома элемента   1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2</a:t>
            </a:r>
            <a:r>
              <a:rPr lang="ru-RU" sz="1200" b="1" dirty="0" smtClean="0"/>
              <a:t>2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2</a:t>
            </a:r>
            <a:r>
              <a:rPr lang="ru-RU" sz="1200" b="1" dirty="0" smtClean="0"/>
              <a:t>2</a:t>
            </a:r>
            <a:r>
              <a:rPr lang="en-US" sz="1200" b="1" dirty="0" smtClean="0"/>
              <a:t>p</a:t>
            </a:r>
            <a:r>
              <a:rPr lang="ru-RU" sz="1200" b="1" baseline="30000" dirty="0" smtClean="0"/>
              <a:t>6</a:t>
            </a:r>
            <a:r>
              <a:rPr lang="ru-RU" sz="1200" b="1" dirty="0" smtClean="0"/>
              <a:t>3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2</a:t>
            </a:r>
            <a:r>
              <a:rPr lang="ru-RU" sz="1200" b="1" dirty="0" smtClean="0"/>
              <a:t>3</a:t>
            </a:r>
            <a:r>
              <a:rPr lang="en-US" sz="1200" b="1" dirty="0" smtClean="0"/>
              <a:t>p</a:t>
            </a:r>
            <a:r>
              <a:rPr lang="ru-RU" sz="1200" b="1" baseline="30000" dirty="0" smtClean="0"/>
              <a:t>6</a:t>
            </a:r>
            <a:r>
              <a:rPr lang="ru-RU" sz="1200" b="1" dirty="0" smtClean="0"/>
              <a:t>3</a:t>
            </a:r>
            <a:r>
              <a:rPr lang="en-US" sz="1200" b="1" dirty="0" smtClean="0"/>
              <a:t>d</a:t>
            </a:r>
            <a:r>
              <a:rPr lang="ru-RU" sz="1200" b="1" baseline="30000" dirty="0" smtClean="0"/>
              <a:t>10</a:t>
            </a:r>
            <a:r>
              <a:rPr lang="ru-RU" sz="1200" b="1" dirty="0" smtClean="0"/>
              <a:t>4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2</a:t>
            </a:r>
            <a:r>
              <a:rPr lang="ru-RU" sz="1200" b="1" dirty="0" smtClean="0"/>
              <a:t> 4</a:t>
            </a:r>
            <a:r>
              <a:rPr lang="en-US" sz="1200" b="1" dirty="0" smtClean="0"/>
              <a:t>p</a:t>
            </a:r>
            <a:r>
              <a:rPr lang="ru-RU" sz="1200" b="1" baseline="30000" dirty="0" smtClean="0"/>
              <a:t>6</a:t>
            </a:r>
            <a:r>
              <a:rPr lang="ru-RU" sz="1200" b="1" dirty="0" smtClean="0"/>
              <a:t>5</a:t>
            </a:r>
            <a:r>
              <a:rPr lang="en-US" sz="1200" b="1" dirty="0" smtClean="0"/>
              <a:t>s</a:t>
            </a:r>
            <a:r>
              <a:rPr lang="ru-RU" sz="1200" b="1" baseline="30000" dirty="0" smtClean="0"/>
              <a:t>1</a:t>
            </a:r>
            <a:r>
              <a:rPr lang="ru-RU" sz="1200" b="1" dirty="0" smtClean="0"/>
              <a:t>. Назовите этот элемент. Напишите электронную формулу его иона, формулы высшего оксида и гидроксида, укажите их характер</a:t>
            </a:r>
            <a:r>
              <a:rPr lang="ru-RU" sz="1200" b="1" dirty="0" smtClean="0"/>
              <a:t>.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b="1" dirty="0" smtClean="0"/>
              <a:t>5. Рассчитайте массу осадка, образующегося при взаимодействии раствора хлорида железа (</a:t>
            </a:r>
            <a:r>
              <a:rPr lang="en-US" sz="1200" b="1" dirty="0" smtClean="0"/>
              <a:t>II</a:t>
            </a:r>
            <a:r>
              <a:rPr lang="ru-RU" sz="1200" b="1" dirty="0" smtClean="0"/>
              <a:t>) с  140 г</a:t>
            </a:r>
            <a:endParaRPr lang="ru-RU" sz="1200" dirty="0" smtClean="0"/>
          </a:p>
          <a:p>
            <a:pPr marL="0" indent="0">
              <a:buNone/>
            </a:pPr>
            <a:r>
              <a:rPr lang="ru-RU" sz="1200" b="1" dirty="0" smtClean="0"/>
              <a:t>30 </a:t>
            </a:r>
            <a:r>
              <a:rPr lang="ru-RU" sz="1200" b="1" dirty="0" smtClean="0"/>
              <a:t>%-го раствора гидроксида натрия. </a:t>
            </a:r>
            <a:endParaRPr lang="ru-RU" sz="1200" dirty="0" smtClean="0"/>
          </a:p>
          <a:p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Взаимопроверка знаний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ln w="19050">
            <a:solidFill>
              <a:srgbClr val="002060"/>
            </a:solidFill>
          </a:ln>
        </p:spPr>
        <p:txBody>
          <a:bodyPr/>
          <a:lstStyle/>
          <a:p>
            <a:endParaRPr lang="ru-RU" sz="1800" b="1" dirty="0" smtClean="0"/>
          </a:p>
          <a:p>
            <a:pPr>
              <a:buNone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Вариант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endParaRPr lang="ru-RU" sz="1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1.1;    </a:t>
            </a:r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2.2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;   </a:t>
            </a:r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3.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АГЕ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  <a:endParaRPr lang="ru-RU" sz="1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. Cu, 1s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2s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2p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3s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3p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3d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9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4s</a:t>
            </a:r>
            <a:r>
              <a:rPr lang="en-US" sz="1800" b="1" baseline="30000" dirty="0" smtClean="0">
                <a:solidFill>
                  <a:schemeClr val="accent2">
                    <a:lumMod val="75000"/>
                  </a:schemeClr>
                </a:solidFill>
              </a:rPr>
              <a:t>0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CuO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</a:rPr>
              <a:t>амфотерный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</a:rPr>
              <a:t>оксид </a:t>
            </a:r>
            <a:r>
              <a:rPr lang="en-US" sz="1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1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Cu(OH)</a:t>
            </a:r>
            <a:r>
              <a:rPr lang="en-US" sz="1800" b="1" baseline="-250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ru-RU" sz="1800" b="1" baseline="-25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</a:rPr>
              <a:t>- амфотерный  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</a:rPr>
              <a:t>гидроксид</a:t>
            </a:r>
            <a:endParaRPr lang="ru-RU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. Масса осадка ≈ 9 г</a:t>
            </a:r>
            <a:endParaRPr lang="ru-RU" sz="18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ru-RU" sz="1800" b="1" dirty="0" smtClean="0"/>
              <a:t>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Вариант 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endParaRPr lang="ru-RU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1.2;   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 2.2; 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 3.БВД;</a:t>
            </a:r>
            <a:endParaRPr lang="ru-RU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4.Rb, 1s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2s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2p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3s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3p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3d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10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4s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 4p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5s</a:t>
            </a:r>
            <a:r>
              <a:rPr lang="en-US" sz="1800" b="1" baseline="30000" dirty="0" smtClean="0">
                <a:solidFill>
                  <a:schemeClr val="accent6">
                    <a:lumMod val="75000"/>
                  </a:schemeClr>
                </a:solidFill>
              </a:rPr>
              <a:t>0 </a:t>
            </a:r>
            <a:r>
              <a:rPr lang="en-US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endParaRPr lang="ru-RU" sz="1800" b="1" baseline="-25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Rb</a:t>
            </a:r>
            <a:r>
              <a:rPr lang="en-US" sz="18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O- 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основный оксид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accent6">
                    <a:lumMod val="75000"/>
                  </a:schemeClr>
                </a:solidFill>
              </a:rPr>
              <a:t>RbO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Н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 –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основный</a:t>
            </a:r>
            <a:endParaRPr lang="ru-RU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5. Масса осадка ≈46,35 г</a:t>
            </a:r>
            <a:endParaRPr lang="ru-RU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P_SABST_PRT_Fuzzy Bars B">
  <a:themeElements>
    <a:clrScheme name="">
      <a:dk1>
        <a:srgbClr val="000000"/>
      </a:dk1>
      <a:lt1>
        <a:srgbClr val="DDDDDD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EBEBEB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286</TotalTime>
  <Words>440</Words>
  <Application>Microsoft Office PowerPoint</Application>
  <PresentationFormat>Экран (4:3)</PresentationFormat>
  <Paragraphs>121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PPP_SABST_PRT_Fuzzy Bars B</vt:lpstr>
      <vt:lpstr>Обобщение по теме «Строение вещества»</vt:lpstr>
      <vt:lpstr>Модели Томсона и Резерфорда</vt:lpstr>
      <vt:lpstr>Изотопы</vt:lpstr>
      <vt:lpstr>Строение атома </vt:lpstr>
      <vt:lpstr>Химическая связь</vt:lpstr>
      <vt:lpstr>Химическая связь</vt:lpstr>
      <vt:lpstr>Химическая связь и типы кристаллических решеток</vt:lpstr>
      <vt:lpstr>Массовая доля элемента в сложном веществе</vt:lpstr>
      <vt:lpstr>Массовая  (объемная) доля </vt:lpstr>
      <vt:lpstr>Проверочная работа   </vt:lpstr>
      <vt:lpstr>Взаимопроверка знаний</vt:lpstr>
    </vt:vector>
  </TitlesOfParts>
  <Company>DNA Project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Обобщение темы «Строение вещества»</dc:title>
  <dc:creator>DNA7 X86</dc:creator>
  <cp:lastModifiedBy>user</cp:lastModifiedBy>
  <cp:revision>34</cp:revision>
  <dcterms:created xsi:type="dcterms:W3CDTF">2015-09-20T17:29:47Z</dcterms:created>
  <dcterms:modified xsi:type="dcterms:W3CDTF">2017-02-28T11:55:56Z</dcterms:modified>
</cp:coreProperties>
</file>